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Marcellus"/>
      <p:regular r:id="rId21"/>
    </p:embeddedFont>
    <p:embeddedFont>
      <p:font typeface="Anaheim"/>
      <p:regular r:id="rId22"/>
    </p:embeddedFont>
    <p:embeddedFont>
      <p:font typeface="Bebas Neue"/>
      <p:regular r:id="rId23"/>
    </p:embeddedFont>
    <p:embeddedFont>
      <p:font typeface="Alata"/>
      <p:regular r:id="rId24"/>
    </p:embeddedFont>
    <p:embeddedFont>
      <p:font typeface="Libre Baskerville"/>
      <p:regular r:id="rId25"/>
      <p:bold r:id="rId26"/>
      <p:italic r:id="rId27"/>
    </p:embeddedFont>
    <p:embeddedFont>
      <p:font typeface="Josefi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Anaheim-regular.fntdata"/><Relationship Id="rId21" Type="http://schemas.openxmlformats.org/officeDocument/2006/relationships/font" Target="fonts/Marcellus-regular.fntdata"/><Relationship Id="rId24" Type="http://schemas.openxmlformats.org/officeDocument/2006/relationships/font" Target="fonts/Alata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breBaskerville-bold.fntdata"/><Relationship Id="rId25" Type="http://schemas.openxmlformats.org/officeDocument/2006/relationships/font" Target="fonts/LibreBaskerville-regular.fntdata"/><Relationship Id="rId28" Type="http://schemas.openxmlformats.org/officeDocument/2006/relationships/font" Target="fonts/JosefinSans-regular.fntdata"/><Relationship Id="rId27" Type="http://schemas.openxmlformats.org/officeDocument/2006/relationships/font" Target="fonts/LibreBaskervill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ans-boldItalic.fntdata"/><Relationship Id="rId30" Type="http://schemas.openxmlformats.org/officeDocument/2006/relationships/font" Target="fonts/Josefi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05d2a1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905d2a1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8e330175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8e330175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8e330175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8e330175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48e330175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48e330175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8e330175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8e330175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53d5fbfa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53d5fbfa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56425c3a_0_18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b56425c3a_0_18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95460ef7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95460ef7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6b5b099f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6b5b099f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946540f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946540f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05d2a10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905d2a10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05d2a10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05d2a10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5508d013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5508d013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53d5fbfa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53d5fbfa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95460ef7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95460ef7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8e330175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8e330175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414151" y="2959100"/>
            <a:ext cx="50160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05529" y="41145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7" name="Google Shape;47;p11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72136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3" type="title"/>
          </p:nvPr>
        </p:nvSpPr>
        <p:spPr>
          <a:xfrm>
            <a:off x="75571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21372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333382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336816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333823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5946254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8" type="title"/>
          </p:nvPr>
        </p:nvSpPr>
        <p:spPr>
          <a:xfrm>
            <a:off x="5980617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9" type="subTitle"/>
          </p:nvPr>
        </p:nvSpPr>
        <p:spPr>
          <a:xfrm>
            <a:off x="5946272" y="230347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>
            <a:off x="721361" y="3495417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721372" y="4081567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6" type="title"/>
          </p:nvPr>
        </p:nvSpPr>
        <p:spPr>
          <a:xfrm>
            <a:off x="3333822" y="3495420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7" type="title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8" type="subTitle"/>
          </p:nvPr>
        </p:nvSpPr>
        <p:spPr>
          <a:xfrm>
            <a:off x="3333823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9" type="title"/>
          </p:nvPr>
        </p:nvSpPr>
        <p:spPr>
          <a:xfrm>
            <a:off x="5946254" y="349541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0" type="title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21" type="subTitle"/>
          </p:nvPr>
        </p:nvSpPr>
        <p:spPr>
          <a:xfrm>
            <a:off x="5946272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70" name="Google Shape;70;p1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76" name="Google Shape;76;p14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77" name="Google Shape;77;p14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714025" y="3472575"/>
            <a:ext cx="32715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3" name="Google Shape;83;p1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55135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6"/>
          <p:cNvSpPr txBox="1"/>
          <p:nvPr>
            <p:ph hasCustomPrompt="1" idx="2" type="title"/>
          </p:nvPr>
        </p:nvSpPr>
        <p:spPr>
          <a:xfrm>
            <a:off x="7160200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8" name="Google Shape;88;p16"/>
          <p:cNvCxnSpPr/>
          <p:nvPr/>
        </p:nvCxnSpPr>
        <p:spPr>
          <a:xfrm>
            <a:off x="8618300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92" name="Google Shape;92;p17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6" name="Google Shape;96;p18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4" type="subTitle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" name="Google Shape;102;p19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solidFill>
            <a:srgbClr val="21212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5904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14026" y="3581208"/>
            <a:ext cx="3045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5" name="Google Shape;15;p3"/>
          <p:cNvCxnSpPr/>
          <p:nvPr/>
        </p:nvCxnSpPr>
        <p:spPr>
          <a:xfrm>
            <a:off x="527375" y="10096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2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719763" y="14516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22376" y="17773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4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hasCustomPrompt="1" type="title"/>
          </p:nvPr>
        </p:nvSpPr>
        <p:spPr>
          <a:xfrm>
            <a:off x="713225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6165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22"/>
          <p:cNvSpPr txBox="1"/>
          <p:nvPr>
            <p:ph hasCustomPrompt="1" idx="3" type="title"/>
          </p:nvPr>
        </p:nvSpPr>
        <p:spPr>
          <a:xfrm>
            <a:off x="65238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5" type="subTitle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6" type="subTitle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8" type="subTitle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126" name="Google Shape;126;p22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" name="Google Shape;130;p2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131" name="Google Shape;131;p2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5" name="Google Shape;135;p24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4"/>
          <p:cNvCxnSpPr/>
          <p:nvPr/>
        </p:nvCxnSpPr>
        <p:spPr>
          <a:xfrm>
            <a:off x="713775" y="4866870"/>
            <a:ext cx="773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" name="Google Shape;139;p25"/>
          <p:cNvCxnSpPr/>
          <p:nvPr/>
        </p:nvCxnSpPr>
        <p:spPr>
          <a:xfrm>
            <a:off x="-10028" y="294337"/>
            <a:ext cx="844665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458030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2" type="subTitle"/>
          </p:nvPr>
        </p:nvSpPr>
        <p:spPr>
          <a:xfrm>
            <a:off x="458030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3" type="subTitle"/>
          </p:nvPr>
        </p:nvSpPr>
        <p:spPr>
          <a:xfrm>
            <a:off x="6619878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4" type="subTitle"/>
          </p:nvPr>
        </p:nvSpPr>
        <p:spPr>
          <a:xfrm>
            <a:off x="6619878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5" type="subTitle"/>
          </p:nvPr>
        </p:nvSpPr>
        <p:spPr>
          <a:xfrm>
            <a:off x="458030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6" type="subTitle"/>
          </p:nvPr>
        </p:nvSpPr>
        <p:spPr>
          <a:xfrm>
            <a:off x="458030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7" type="subTitle"/>
          </p:nvPr>
        </p:nvSpPr>
        <p:spPr>
          <a:xfrm>
            <a:off x="6619878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8" type="subTitle"/>
          </p:nvPr>
        </p:nvSpPr>
        <p:spPr>
          <a:xfrm>
            <a:off x="6619878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0" name="Google Shape;150;p26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51" name="Google Shape;151;p26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6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2" type="title"/>
          </p:nvPr>
        </p:nvSpPr>
        <p:spPr>
          <a:xfrm>
            <a:off x="19404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1940479" y="16536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3" type="title"/>
          </p:nvPr>
        </p:nvSpPr>
        <p:spPr>
          <a:xfrm>
            <a:off x="7212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8" name="Google Shape;158;p27"/>
          <p:cNvSpPr txBox="1"/>
          <p:nvPr>
            <p:ph idx="4" type="subTitle"/>
          </p:nvPr>
        </p:nvSpPr>
        <p:spPr>
          <a:xfrm>
            <a:off x="721279" y="40581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5" type="title"/>
          </p:nvPr>
        </p:nvSpPr>
        <p:spPr>
          <a:xfrm>
            <a:off x="133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" name="Google Shape;160;p27"/>
          <p:cNvSpPr txBox="1"/>
          <p:nvPr>
            <p:ph idx="6" type="subTitle"/>
          </p:nvPr>
        </p:nvSpPr>
        <p:spPr>
          <a:xfrm>
            <a:off x="13308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title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5" type="title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6" type="subTitle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7" type="title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8" type="subTitle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9" type="title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13" type="subTitle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4" type="title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5" type="subTitle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6" name="Google Shape;176;p28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2" type="subTitle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3" type="subTitle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4" type="subTitle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5" type="subTitle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6" type="subTitle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7" type="subTitle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8" type="subTitle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7" name="Google Shape;187;p29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722375" y="549075"/>
            <a:ext cx="4190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207800"/>
            <a:ext cx="41730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" name="Google Shape;19;p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0" name="Google Shape;20;p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1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1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99" name="Google Shape;199;p3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3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3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72101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622023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2101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622023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" name="Google Shape;29;p6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" name="Google Shape;33;p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 flipH="1">
            <a:off x="3946586" y="1364525"/>
            <a:ext cx="4482300" cy="240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6" name="Google Shape;36;p8"/>
          <p:cNvCxnSpPr/>
          <p:nvPr/>
        </p:nvCxnSpPr>
        <p:spPr>
          <a:xfrm>
            <a:off x="861983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8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533675" y="1992614"/>
            <a:ext cx="2762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533675" y="2636089"/>
            <a:ext cx="27627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1" name="Google Shape;41;p9"/>
          <p:cNvCxnSpPr/>
          <p:nvPr/>
        </p:nvCxnSpPr>
        <p:spPr>
          <a:xfrm>
            <a:off x="5533686" y="2573223"/>
            <a:ext cx="368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5892075" y="549075"/>
            <a:ext cx="2538600" cy="16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4.jpg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25" y="-4"/>
            <a:ext cx="77091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-28325" y="-9750"/>
            <a:ext cx="91755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4">
            <a:alphaModFix/>
          </a:blip>
          <a:srcRect b="0" l="31692" r="1587" t="0"/>
          <a:stretch/>
        </p:blipFill>
        <p:spPr>
          <a:xfrm>
            <a:off x="5200775" y="-249150"/>
            <a:ext cx="5641800" cy="564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>
            <p:ph type="ctrTitle"/>
          </p:nvPr>
        </p:nvSpPr>
        <p:spPr>
          <a:xfrm>
            <a:off x="565625" y="1257300"/>
            <a:ext cx="95094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APHELION </a:t>
            </a:r>
            <a:r>
              <a:rPr lang="en"/>
              <a:t>PROPERTY INVESTMENTS (API)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REO</a:t>
            </a:r>
            <a:endParaRPr b="1" sz="4600"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216" name="Google Shape;216;p36"/>
          <p:cNvCxnSpPr/>
          <p:nvPr/>
        </p:nvCxnSpPr>
        <p:spPr>
          <a:xfrm>
            <a:off x="52737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6"/>
          <p:cNvCxnSpPr/>
          <p:nvPr/>
        </p:nvCxnSpPr>
        <p:spPr>
          <a:xfrm>
            <a:off x="685450" y="486687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6"/>
          <p:cNvSpPr txBox="1"/>
          <p:nvPr>
            <p:ph type="ctrTitle"/>
          </p:nvPr>
        </p:nvSpPr>
        <p:spPr>
          <a:xfrm>
            <a:off x="718025" y="4545375"/>
            <a:ext cx="9509400" cy="2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/>
              <a:t>Sam Johnson              - Founder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/>
              <a:t>Shay Schreurs            - CoFounder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/>
              <a:t>Johnathan Overton   - Existential Entity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by Price</a:t>
            </a: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25" y="1027275"/>
            <a:ext cx="4569501" cy="376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Austin, TX Single Family Homes</a:t>
            </a:r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725" y="1027275"/>
            <a:ext cx="4894550" cy="3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Family Homes: Price Per SF</a:t>
            </a:r>
            <a:endParaRPr/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063" y="1027276"/>
            <a:ext cx="4625850" cy="38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Family Homes: Comparables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027275"/>
            <a:ext cx="4709275" cy="36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8"/>
          <p:cNvSpPr txBox="1"/>
          <p:nvPr>
            <p:ph idx="4294967295" type="subTitle"/>
          </p:nvPr>
        </p:nvSpPr>
        <p:spPr>
          <a:xfrm>
            <a:off x="6108871" y="1332600"/>
            <a:ext cx="23208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Eureka!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9" name="Google Shape;319;p48"/>
          <p:cNvSpPr txBox="1"/>
          <p:nvPr>
            <p:ph idx="4294967295" type="body"/>
          </p:nvPr>
        </p:nvSpPr>
        <p:spPr>
          <a:xfrm>
            <a:off x="6108871" y="1658950"/>
            <a:ext cx="2320800" cy="5394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colored points in dark densities!!</a:t>
            </a:r>
            <a:endParaRPr/>
          </a:p>
        </p:txBody>
      </p:sp>
      <p:sp>
        <p:nvSpPr>
          <p:cNvPr id="320" name="Google Shape;320;p48"/>
          <p:cNvSpPr/>
          <p:nvPr/>
        </p:nvSpPr>
        <p:spPr>
          <a:xfrm>
            <a:off x="5750184" y="1395600"/>
            <a:ext cx="216300" cy="2163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9"/>
          <p:cNvPicPr preferRelativeResize="0"/>
          <p:nvPr/>
        </p:nvPicPr>
        <p:blipFill rotWithShape="1">
          <a:blip r:embed="rId3">
            <a:alphaModFix/>
          </a:blip>
          <a:srcRect b="31225" l="0" r="0" t="31229"/>
          <a:stretch/>
        </p:blipFill>
        <p:spPr>
          <a:xfrm flipH="1">
            <a:off x="-26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9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</a:t>
            </a:r>
            <a:r>
              <a:rPr lang="en">
                <a:solidFill>
                  <a:schemeClr val="lt1"/>
                </a:solidFill>
              </a:rPr>
              <a:t>anagement</a:t>
            </a:r>
            <a:r>
              <a:rPr lang="en"/>
              <a:t> plan</a:t>
            </a:r>
            <a:endParaRPr/>
          </a:p>
        </p:txBody>
      </p:sp>
      <p:sp>
        <p:nvSpPr>
          <p:cNvPr id="328" name="Google Shape;328;p49"/>
          <p:cNvSpPr txBox="1"/>
          <p:nvPr>
            <p:ph idx="1" type="subTitle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Aphelion Real Estate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329" name="Google Shape;329;p49"/>
          <p:cNvSpPr txBox="1"/>
          <p:nvPr>
            <p:ph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</a:t>
            </a:r>
            <a:r>
              <a:rPr lang="en"/>
              <a:t>3</a:t>
            </a:r>
            <a:endParaRPr b="0"/>
          </a:p>
        </p:txBody>
      </p:sp>
      <p:pic>
        <p:nvPicPr>
          <p:cNvPr id="330" name="Google Shape;330;p49"/>
          <p:cNvPicPr preferRelativeResize="0"/>
          <p:nvPr/>
        </p:nvPicPr>
        <p:blipFill rotWithShape="1">
          <a:blip r:embed="rId4">
            <a:alphaModFix/>
          </a:blip>
          <a:srcRect b="4767" l="0" r="0" t="4767"/>
          <a:stretch/>
        </p:blipFill>
        <p:spPr>
          <a:xfrm>
            <a:off x="0" y="0"/>
            <a:ext cx="37949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49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332" name="Google Shape;332;p49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49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chart</a:t>
            </a:r>
            <a:endParaRPr/>
          </a:p>
        </p:txBody>
      </p:sp>
      <p:sp>
        <p:nvSpPr>
          <p:cNvPr id="339" name="Google Shape;339;p50"/>
          <p:cNvSpPr/>
          <p:nvPr/>
        </p:nvSpPr>
        <p:spPr>
          <a:xfrm>
            <a:off x="3795375" y="1886225"/>
            <a:ext cx="2005200" cy="7224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CEO</a:t>
            </a:r>
            <a:endParaRPr sz="2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Sam Johnson</a:t>
            </a:r>
            <a:endParaRPr sz="2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40" name="Google Shape;340;p50"/>
          <p:cNvSpPr/>
          <p:nvPr/>
        </p:nvSpPr>
        <p:spPr>
          <a:xfrm>
            <a:off x="5800575" y="2989373"/>
            <a:ext cx="1538100" cy="536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Shay Schreurs</a:t>
            </a:r>
            <a:endParaRPr sz="2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41" name="Google Shape;341;p50"/>
          <p:cNvSpPr/>
          <p:nvPr/>
        </p:nvSpPr>
        <p:spPr>
          <a:xfrm>
            <a:off x="2025075" y="2989373"/>
            <a:ext cx="1538100" cy="536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Johnathan</a:t>
            </a:r>
            <a:endParaRPr sz="2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Overton</a:t>
            </a:r>
            <a:endParaRPr sz="2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342" name="Google Shape;342;p50"/>
          <p:cNvCxnSpPr>
            <a:stCxn id="339" idx="2"/>
            <a:endCxn id="340" idx="0"/>
          </p:cNvCxnSpPr>
          <p:nvPr/>
        </p:nvCxnSpPr>
        <p:spPr>
          <a:xfrm flipH="1" rot="-5400000">
            <a:off x="5493525" y="1913075"/>
            <a:ext cx="380700" cy="17718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50"/>
          <p:cNvCxnSpPr>
            <a:stCxn id="341" idx="0"/>
            <a:endCxn id="339" idx="2"/>
          </p:cNvCxnSpPr>
          <p:nvPr/>
        </p:nvCxnSpPr>
        <p:spPr>
          <a:xfrm rot="-5400000">
            <a:off x="3605775" y="1797023"/>
            <a:ext cx="380700" cy="20040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4" name="Google Shape;344;p50"/>
          <p:cNvGrpSpPr/>
          <p:nvPr/>
        </p:nvGrpSpPr>
        <p:grpSpPr>
          <a:xfrm>
            <a:off x="3473999" y="4162302"/>
            <a:ext cx="345915" cy="345946"/>
            <a:chOff x="3415970" y="1676525"/>
            <a:chExt cx="309406" cy="309406"/>
          </a:xfrm>
        </p:grpSpPr>
        <p:sp>
          <p:nvSpPr>
            <p:cNvPr id="345" name="Google Shape;345;p50"/>
            <p:cNvSpPr/>
            <p:nvPr/>
          </p:nvSpPr>
          <p:spPr>
            <a:xfrm>
              <a:off x="3415970" y="1676525"/>
              <a:ext cx="309406" cy="309406"/>
            </a:xfrm>
            <a:custGeom>
              <a:rect b="b" l="l" r="r" t="t"/>
              <a:pathLst>
                <a:path extrusionOk="0" h="10707" w="10707">
                  <a:moveTo>
                    <a:pt x="9975" y="625"/>
                  </a:moveTo>
                  <a:cubicBezTo>
                    <a:pt x="10028" y="625"/>
                    <a:pt x="10082" y="679"/>
                    <a:pt x="10082" y="732"/>
                  </a:cubicBezTo>
                  <a:lnTo>
                    <a:pt x="10082" y="6478"/>
                  </a:lnTo>
                  <a:lnTo>
                    <a:pt x="625" y="6478"/>
                  </a:lnTo>
                  <a:lnTo>
                    <a:pt x="625" y="732"/>
                  </a:lnTo>
                  <a:cubicBezTo>
                    <a:pt x="625" y="679"/>
                    <a:pt x="679" y="625"/>
                    <a:pt x="732" y="625"/>
                  </a:cubicBezTo>
                  <a:close/>
                  <a:moveTo>
                    <a:pt x="10082" y="7102"/>
                  </a:moveTo>
                  <a:lnTo>
                    <a:pt x="10082" y="7834"/>
                  </a:lnTo>
                  <a:cubicBezTo>
                    <a:pt x="10082" y="7905"/>
                    <a:pt x="10028" y="7941"/>
                    <a:pt x="9975" y="7941"/>
                  </a:cubicBezTo>
                  <a:lnTo>
                    <a:pt x="732" y="7941"/>
                  </a:lnTo>
                  <a:cubicBezTo>
                    <a:pt x="679" y="7941"/>
                    <a:pt x="625" y="7905"/>
                    <a:pt x="625" y="7834"/>
                  </a:cubicBezTo>
                  <a:lnTo>
                    <a:pt x="625" y="7102"/>
                  </a:lnTo>
                  <a:close/>
                  <a:moveTo>
                    <a:pt x="6174" y="8565"/>
                  </a:moveTo>
                  <a:lnTo>
                    <a:pt x="6620" y="10082"/>
                  </a:lnTo>
                  <a:lnTo>
                    <a:pt x="4104" y="10082"/>
                  </a:lnTo>
                  <a:lnTo>
                    <a:pt x="4551" y="8565"/>
                  </a:lnTo>
                  <a:close/>
                  <a:moveTo>
                    <a:pt x="732" y="1"/>
                  </a:moveTo>
                  <a:cubicBezTo>
                    <a:pt x="340" y="1"/>
                    <a:pt x="1" y="322"/>
                    <a:pt x="1" y="732"/>
                  </a:cubicBezTo>
                  <a:lnTo>
                    <a:pt x="1" y="7834"/>
                  </a:lnTo>
                  <a:cubicBezTo>
                    <a:pt x="1" y="8244"/>
                    <a:pt x="340" y="8565"/>
                    <a:pt x="732" y="8565"/>
                  </a:cubicBezTo>
                  <a:lnTo>
                    <a:pt x="3890" y="8565"/>
                  </a:lnTo>
                  <a:lnTo>
                    <a:pt x="3444" y="10082"/>
                  </a:lnTo>
                  <a:lnTo>
                    <a:pt x="3070" y="10082"/>
                  </a:lnTo>
                  <a:cubicBezTo>
                    <a:pt x="2909" y="10082"/>
                    <a:pt x="2766" y="10189"/>
                    <a:pt x="2748" y="10350"/>
                  </a:cubicBezTo>
                  <a:cubicBezTo>
                    <a:pt x="2731" y="10546"/>
                    <a:pt x="2873" y="10707"/>
                    <a:pt x="3070" y="10707"/>
                  </a:cubicBezTo>
                  <a:lnTo>
                    <a:pt x="7655" y="10707"/>
                  </a:lnTo>
                  <a:cubicBezTo>
                    <a:pt x="7816" y="10707"/>
                    <a:pt x="7958" y="10582"/>
                    <a:pt x="7976" y="10421"/>
                  </a:cubicBezTo>
                  <a:cubicBezTo>
                    <a:pt x="7994" y="10243"/>
                    <a:pt x="7851" y="10082"/>
                    <a:pt x="7673" y="10082"/>
                  </a:cubicBezTo>
                  <a:lnTo>
                    <a:pt x="7280" y="10082"/>
                  </a:lnTo>
                  <a:lnTo>
                    <a:pt x="6834" y="8565"/>
                  </a:lnTo>
                  <a:lnTo>
                    <a:pt x="9975" y="8565"/>
                  </a:lnTo>
                  <a:cubicBezTo>
                    <a:pt x="10385" y="8565"/>
                    <a:pt x="10706" y="8244"/>
                    <a:pt x="10706" y="7834"/>
                  </a:cubicBezTo>
                  <a:lnTo>
                    <a:pt x="10706" y="732"/>
                  </a:lnTo>
                  <a:cubicBezTo>
                    <a:pt x="10706" y="322"/>
                    <a:pt x="10385" y="1"/>
                    <a:pt x="9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3452063" y="1712879"/>
              <a:ext cx="135125" cy="126629"/>
            </a:xfrm>
            <a:custGeom>
              <a:rect b="b" l="l" r="r" t="t"/>
              <a:pathLst>
                <a:path extrusionOk="0" h="4382" w="4676">
                  <a:moveTo>
                    <a:pt x="2338" y="723"/>
                  </a:moveTo>
                  <a:lnTo>
                    <a:pt x="3480" y="1705"/>
                  </a:lnTo>
                  <a:lnTo>
                    <a:pt x="3480" y="3757"/>
                  </a:lnTo>
                  <a:lnTo>
                    <a:pt x="2641" y="3757"/>
                  </a:lnTo>
                  <a:lnTo>
                    <a:pt x="2641" y="3239"/>
                  </a:lnTo>
                  <a:cubicBezTo>
                    <a:pt x="2641" y="3079"/>
                    <a:pt x="2534" y="2936"/>
                    <a:pt x="2374" y="2918"/>
                  </a:cubicBezTo>
                  <a:cubicBezTo>
                    <a:pt x="2364" y="2917"/>
                    <a:pt x="2354" y="2917"/>
                    <a:pt x="2344" y="2917"/>
                  </a:cubicBezTo>
                  <a:cubicBezTo>
                    <a:pt x="2161" y="2917"/>
                    <a:pt x="2017" y="3070"/>
                    <a:pt x="2017" y="3239"/>
                  </a:cubicBezTo>
                  <a:lnTo>
                    <a:pt x="2017" y="3757"/>
                  </a:lnTo>
                  <a:lnTo>
                    <a:pt x="1178" y="3757"/>
                  </a:lnTo>
                  <a:lnTo>
                    <a:pt x="1178" y="1705"/>
                  </a:lnTo>
                  <a:lnTo>
                    <a:pt x="2338" y="723"/>
                  </a:lnTo>
                  <a:close/>
                  <a:moveTo>
                    <a:pt x="2329" y="1"/>
                  </a:moveTo>
                  <a:cubicBezTo>
                    <a:pt x="2258" y="1"/>
                    <a:pt x="2186" y="28"/>
                    <a:pt x="2124" y="81"/>
                  </a:cubicBezTo>
                  <a:lnTo>
                    <a:pt x="143" y="1776"/>
                  </a:lnTo>
                  <a:cubicBezTo>
                    <a:pt x="1" y="1883"/>
                    <a:pt x="1" y="2079"/>
                    <a:pt x="108" y="2222"/>
                  </a:cubicBezTo>
                  <a:cubicBezTo>
                    <a:pt x="167" y="2292"/>
                    <a:pt x="255" y="2328"/>
                    <a:pt x="345" y="2328"/>
                  </a:cubicBezTo>
                  <a:cubicBezTo>
                    <a:pt x="417" y="2328"/>
                    <a:pt x="491" y="2305"/>
                    <a:pt x="554" y="2258"/>
                  </a:cubicBezTo>
                  <a:lnTo>
                    <a:pt x="554" y="4078"/>
                  </a:lnTo>
                  <a:cubicBezTo>
                    <a:pt x="554" y="4256"/>
                    <a:pt x="696" y="4381"/>
                    <a:pt x="875" y="4381"/>
                  </a:cubicBezTo>
                  <a:lnTo>
                    <a:pt x="3801" y="4381"/>
                  </a:lnTo>
                  <a:cubicBezTo>
                    <a:pt x="3962" y="4381"/>
                    <a:pt x="4104" y="4256"/>
                    <a:pt x="4104" y="4078"/>
                  </a:cubicBezTo>
                  <a:lnTo>
                    <a:pt x="4104" y="2258"/>
                  </a:lnTo>
                  <a:cubicBezTo>
                    <a:pt x="4176" y="2311"/>
                    <a:pt x="4247" y="2329"/>
                    <a:pt x="4319" y="2329"/>
                  </a:cubicBezTo>
                  <a:cubicBezTo>
                    <a:pt x="4408" y="2329"/>
                    <a:pt x="4497" y="2294"/>
                    <a:pt x="4550" y="2222"/>
                  </a:cubicBezTo>
                  <a:cubicBezTo>
                    <a:pt x="4675" y="2079"/>
                    <a:pt x="4658" y="1883"/>
                    <a:pt x="4515" y="1776"/>
                  </a:cubicBezTo>
                  <a:lnTo>
                    <a:pt x="2534" y="81"/>
                  </a:lnTo>
                  <a:cubicBezTo>
                    <a:pt x="2472" y="28"/>
                    <a:pt x="2400" y="1"/>
                    <a:pt x="2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3504657" y="1761110"/>
              <a:ext cx="29938" cy="18061"/>
            </a:xfrm>
            <a:custGeom>
              <a:rect b="b" l="l" r="r" t="t"/>
              <a:pathLst>
                <a:path extrusionOk="0" h="625" w="1036">
                  <a:moveTo>
                    <a:pt x="304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82"/>
                    <a:pt x="143" y="625"/>
                    <a:pt x="304" y="625"/>
                  </a:cubicBezTo>
                  <a:lnTo>
                    <a:pt x="732" y="625"/>
                  </a:lnTo>
                  <a:cubicBezTo>
                    <a:pt x="911" y="625"/>
                    <a:pt x="1035" y="482"/>
                    <a:pt x="1035" y="321"/>
                  </a:cubicBezTo>
                  <a:cubicBezTo>
                    <a:pt x="1035" y="143"/>
                    <a:pt x="911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3597997" y="1730680"/>
              <a:ext cx="90767" cy="18581"/>
            </a:xfrm>
            <a:custGeom>
              <a:rect b="b" l="l" r="r" t="t"/>
              <a:pathLst>
                <a:path extrusionOk="0" h="643" w="3141">
                  <a:moveTo>
                    <a:pt x="321" y="0"/>
                  </a:moveTo>
                  <a:cubicBezTo>
                    <a:pt x="143" y="0"/>
                    <a:pt x="0" y="143"/>
                    <a:pt x="0" y="322"/>
                  </a:cubicBezTo>
                  <a:cubicBezTo>
                    <a:pt x="0" y="500"/>
                    <a:pt x="143" y="643"/>
                    <a:pt x="321" y="643"/>
                  </a:cubicBezTo>
                  <a:lnTo>
                    <a:pt x="2837" y="643"/>
                  </a:lnTo>
                  <a:cubicBezTo>
                    <a:pt x="2998" y="643"/>
                    <a:pt x="3140" y="500"/>
                    <a:pt x="3140" y="322"/>
                  </a:cubicBezTo>
                  <a:cubicBezTo>
                    <a:pt x="3140" y="143"/>
                    <a:pt x="2998" y="0"/>
                    <a:pt x="2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3597997" y="1773478"/>
              <a:ext cx="90767" cy="18061"/>
            </a:xfrm>
            <a:custGeom>
              <a:rect b="b" l="l" r="r" t="t"/>
              <a:pathLst>
                <a:path extrusionOk="0" h="625" w="3141">
                  <a:moveTo>
                    <a:pt x="321" y="0"/>
                  </a:moveTo>
                  <a:cubicBezTo>
                    <a:pt x="143" y="0"/>
                    <a:pt x="0" y="125"/>
                    <a:pt x="0" y="304"/>
                  </a:cubicBezTo>
                  <a:cubicBezTo>
                    <a:pt x="0" y="482"/>
                    <a:pt x="143" y="625"/>
                    <a:pt x="321" y="625"/>
                  </a:cubicBezTo>
                  <a:lnTo>
                    <a:pt x="2837" y="625"/>
                  </a:lnTo>
                  <a:cubicBezTo>
                    <a:pt x="2998" y="625"/>
                    <a:pt x="3140" y="482"/>
                    <a:pt x="3140" y="304"/>
                  </a:cubicBezTo>
                  <a:cubicBezTo>
                    <a:pt x="3140" y="125"/>
                    <a:pt x="2998" y="0"/>
                    <a:pt x="2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3597997" y="1815756"/>
              <a:ext cx="90767" cy="18061"/>
            </a:xfrm>
            <a:custGeom>
              <a:rect b="b" l="l" r="r" t="t"/>
              <a:pathLst>
                <a:path extrusionOk="0" h="625" w="3141">
                  <a:moveTo>
                    <a:pt x="321" y="0"/>
                  </a:moveTo>
                  <a:cubicBezTo>
                    <a:pt x="143" y="0"/>
                    <a:pt x="0" y="125"/>
                    <a:pt x="0" y="304"/>
                  </a:cubicBezTo>
                  <a:cubicBezTo>
                    <a:pt x="0" y="482"/>
                    <a:pt x="143" y="625"/>
                    <a:pt x="321" y="625"/>
                  </a:cubicBezTo>
                  <a:lnTo>
                    <a:pt x="2837" y="625"/>
                  </a:lnTo>
                  <a:cubicBezTo>
                    <a:pt x="2998" y="625"/>
                    <a:pt x="3140" y="482"/>
                    <a:pt x="3140" y="304"/>
                  </a:cubicBezTo>
                  <a:cubicBezTo>
                    <a:pt x="3140" y="125"/>
                    <a:pt x="2998" y="0"/>
                    <a:pt x="2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50"/>
          <p:cNvGrpSpPr/>
          <p:nvPr/>
        </p:nvGrpSpPr>
        <p:grpSpPr>
          <a:xfrm>
            <a:off x="5324088" y="4189976"/>
            <a:ext cx="345915" cy="290599"/>
            <a:chOff x="2747736" y="1701291"/>
            <a:chExt cx="309406" cy="259904"/>
          </a:xfrm>
        </p:grpSpPr>
        <p:sp>
          <p:nvSpPr>
            <p:cNvPr id="352" name="Google Shape;352;p50"/>
            <p:cNvSpPr/>
            <p:nvPr/>
          </p:nvSpPr>
          <p:spPr>
            <a:xfrm>
              <a:off x="2747736" y="1701291"/>
              <a:ext cx="309406" cy="259904"/>
            </a:xfrm>
            <a:custGeom>
              <a:rect b="b" l="l" r="r" t="t"/>
              <a:pathLst>
                <a:path extrusionOk="0" h="8994" w="10707">
                  <a:moveTo>
                    <a:pt x="10082" y="625"/>
                  </a:moveTo>
                  <a:lnTo>
                    <a:pt x="10082" y="1678"/>
                  </a:lnTo>
                  <a:lnTo>
                    <a:pt x="6138" y="1678"/>
                  </a:lnTo>
                  <a:lnTo>
                    <a:pt x="5353" y="625"/>
                  </a:lnTo>
                  <a:close/>
                  <a:moveTo>
                    <a:pt x="4568" y="625"/>
                  </a:moveTo>
                  <a:lnTo>
                    <a:pt x="5728" y="2177"/>
                  </a:lnTo>
                  <a:cubicBezTo>
                    <a:pt x="5782" y="2249"/>
                    <a:pt x="5889" y="2302"/>
                    <a:pt x="5978" y="2302"/>
                  </a:cubicBezTo>
                  <a:lnTo>
                    <a:pt x="10082" y="2302"/>
                  </a:lnTo>
                  <a:lnTo>
                    <a:pt x="10082" y="8369"/>
                  </a:lnTo>
                  <a:lnTo>
                    <a:pt x="625" y="8369"/>
                  </a:lnTo>
                  <a:lnTo>
                    <a:pt x="625" y="625"/>
                  </a:ln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22"/>
                  </a:cubicBezTo>
                  <a:lnTo>
                    <a:pt x="1" y="8672"/>
                  </a:lnTo>
                  <a:cubicBezTo>
                    <a:pt x="1" y="8850"/>
                    <a:pt x="143" y="8993"/>
                    <a:pt x="322" y="8993"/>
                  </a:cubicBezTo>
                  <a:lnTo>
                    <a:pt x="10385" y="8993"/>
                  </a:lnTo>
                  <a:cubicBezTo>
                    <a:pt x="10563" y="8993"/>
                    <a:pt x="10706" y="8850"/>
                    <a:pt x="10706" y="8672"/>
                  </a:cubicBezTo>
                  <a:lnTo>
                    <a:pt x="10706" y="322"/>
                  </a:lnTo>
                  <a:cubicBezTo>
                    <a:pt x="10706" y="143"/>
                    <a:pt x="10563" y="0"/>
                    <a:pt x="10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2784869" y="1737384"/>
              <a:ext cx="18061" cy="18581"/>
            </a:xfrm>
            <a:custGeom>
              <a:rect b="b" l="l" r="r" t="t"/>
              <a:pathLst>
                <a:path extrusionOk="0" h="643" w="625">
                  <a:moveTo>
                    <a:pt x="304" y="0"/>
                  </a:moveTo>
                  <a:cubicBezTo>
                    <a:pt x="143" y="0"/>
                    <a:pt x="0" y="143"/>
                    <a:pt x="0" y="322"/>
                  </a:cubicBezTo>
                  <a:cubicBezTo>
                    <a:pt x="0" y="500"/>
                    <a:pt x="143" y="643"/>
                    <a:pt x="304" y="643"/>
                  </a:cubicBezTo>
                  <a:cubicBezTo>
                    <a:pt x="482" y="643"/>
                    <a:pt x="625" y="500"/>
                    <a:pt x="625" y="322"/>
                  </a:cubicBezTo>
                  <a:cubicBezTo>
                    <a:pt x="625" y="143"/>
                    <a:pt x="482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2820963" y="1737384"/>
              <a:ext cx="18061" cy="18581"/>
            </a:xfrm>
            <a:custGeom>
              <a:rect b="b" l="l" r="r" t="t"/>
              <a:pathLst>
                <a:path extrusionOk="0" h="643" w="625">
                  <a:moveTo>
                    <a:pt x="321" y="0"/>
                  </a:moveTo>
                  <a:cubicBezTo>
                    <a:pt x="143" y="0"/>
                    <a:pt x="0" y="143"/>
                    <a:pt x="0" y="322"/>
                  </a:cubicBezTo>
                  <a:cubicBezTo>
                    <a:pt x="0" y="500"/>
                    <a:pt x="143" y="643"/>
                    <a:pt x="321" y="643"/>
                  </a:cubicBezTo>
                  <a:cubicBezTo>
                    <a:pt x="500" y="643"/>
                    <a:pt x="625" y="500"/>
                    <a:pt x="625" y="322"/>
                  </a:cubicBezTo>
                  <a:cubicBezTo>
                    <a:pt x="625" y="143"/>
                    <a:pt x="500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2857576" y="1737384"/>
              <a:ext cx="18061" cy="18581"/>
            </a:xfrm>
            <a:custGeom>
              <a:rect b="b" l="l" r="r" t="t"/>
              <a:pathLst>
                <a:path extrusionOk="0" h="643" w="625">
                  <a:moveTo>
                    <a:pt x="303" y="0"/>
                  </a:moveTo>
                  <a:cubicBezTo>
                    <a:pt x="125" y="0"/>
                    <a:pt x="0" y="143"/>
                    <a:pt x="0" y="322"/>
                  </a:cubicBezTo>
                  <a:cubicBezTo>
                    <a:pt x="0" y="500"/>
                    <a:pt x="125" y="643"/>
                    <a:pt x="303" y="643"/>
                  </a:cubicBezTo>
                  <a:cubicBezTo>
                    <a:pt x="482" y="643"/>
                    <a:pt x="625" y="500"/>
                    <a:pt x="625" y="322"/>
                  </a:cubicBezTo>
                  <a:cubicBezTo>
                    <a:pt x="625" y="143"/>
                    <a:pt x="482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2783309" y="1791771"/>
              <a:ext cx="135125" cy="127120"/>
            </a:xfrm>
            <a:custGeom>
              <a:rect b="b" l="l" r="r" t="t"/>
              <a:pathLst>
                <a:path extrusionOk="0" h="4399" w="4676">
                  <a:moveTo>
                    <a:pt x="2338" y="741"/>
                  </a:moveTo>
                  <a:lnTo>
                    <a:pt x="3498" y="1723"/>
                  </a:lnTo>
                  <a:lnTo>
                    <a:pt x="3498" y="3774"/>
                  </a:lnTo>
                  <a:lnTo>
                    <a:pt x="2659" y="3774"/>
                  </a:lnTo>
                  <a:lnTo>
                    <a:pt x="2659" y="3257"/>
                  </a:lnTo>
                  <a:cubicBezTo>
                    <a:pt x="2659" y="3096"/>
                    <a:pt x="2534" y="2954"/>
                    <a:pt x="2374" y="2936"/>
                  </a:cubicBezTo>
                  <a:cubicBezTo>
                    <a:pt x="2364" y="2935"/>
                    <a:pt x="2354" y="2934"/>
                    <a:pt x="2344" y="2934"/>
                  </a:cubicBezTo>
                  <a:cubicBezTo>
                    <a:pt x="2178" y="2934"/>
                    <a:pt x="2035" y="3071"/>
                    <a:pt x="2035" y="3239"/>
                  </a:cubicBezTo>
                  <a:lnTo>
                    <a:pt x="2035" y="3774"/>
                  </a:lnTo>
                  <a:lnTo>
                    <a:pt x="1196" y="3774"/>
                  </a:lnTo>
                  <a:lnTo>
                    <a:pt x="1196" y="1723"/>
                  </a:lnTo>
                  <a:lnTo>
                    <a:pt x="2338" y="741"/>
                  </a:lnTo>
                  <a:close/>
                  <a:moveTo>
                    <a:pt x="2340" y="1"/>
                  </a:moveTo>
                  <a:cubicBezTo>
                    <a:pt x="2267" y="1"/>
                    <a:pt x="2195" y="28"/>
                    <a:pt x="2142" y="81"/>
                  </a:cubicBezTo>
                  <a:lnTo>
                    <a:pt x="161" y="1776"/>
                  </a:lnTo>
                  <a:cubicBezTo>
                    <a:pt x="19" y="1901"/>
                    <a:pt x="1" y="2097"/>
                    <a:pt x="126" y="2222"/>
                  </a:cubicBezTo>
                  <a:cubicBezTo>
                    <a:pt x="183" y="2299"/>
                    <a:pt x="266" y="2334"/>
                    <a:pt x="350" y="2334"/>
                  </a:cubicBezTo>
                  <a:cubicBezTo>
                    <a:pt x="423" y="2334"/>
                    <a:pt x="496" y="2308"/>
                    <a:pt x="554" y="2258"/>
                  </a:cubicBezTo>
                  <a:lnTo>
                    <a:pt x="572" y="2258"/>
                  </a:lnTo>
                  <a:lnTo>
                    <a:pt x="572" y="4078"/>
                  </a:lnTo>
                  <a:cubicBezTo>
                    <a:pt x="572" y="4256"/>
                    <a:pt x="714" y="4399"/>
                    <a:pt x="875" y="4399"/>
                  </a:cubicBezTo>
                  <a:lnTo>
                    <a:pt x="3801" y="4399"/>
                  </a:lnTo>
                  <a:cubicBezTo>
                    <a:pt x="3980" y="4399"/>
                    <a:pt x="4122" y="4256"/>
                    <a:pt x="4122" y="4078"/>
                  </a:cubicBezTo>
                  <a:lnTo>
                    <a:pt x="4122" y="2258"/>
                  </a:lnTo>
                  <a:cubicBezTo>
                    <a:pt x="4194" y="2311"/>
                    <a:pt x="4265" y="2329"/>
                    <a:pt x="4336" y="2329"/>
                  </a:cubicBezTo>
                  <a:cubicBezTo>
                    <a:pt x="4426" y="2329"/>
                    <a:pt x="4515" y="2294"/>
                    <a:pt x="4568" y="2222"/>
                  </a:cubicBezTo>
                  <a:cubicBezTo>
                    <a:pt x="4675" y="2097"/>
                    <a:pt x="4658" y="1901"/>
                    <a:pt x="4533" y="1776"/>
                  </a:cubicBezTo>
                  <a:lnTo>
                    <a:pt x="2552" y="81"/>
                  </a:lnTo>
                  <a:cubicBezTo>
                    <a:pt x="2490" y="28"/>
                    <a:pt x="2414" y="1"/>
                    <a:pt x="2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2836423" y="1840493"/>
              <a:ext cx="29938" cy="18090"/>
            </a:xfrm>
            <a:custGeom>
              <a:rect b="b" l="l" r="r" t="t"/>
              <a:pathLst>
                <a:path extrusionOk="0" h="626" w="1036">
                  <a:moveTo>
                    <a:pt x="304" y="1"/>
                  </a:moveTo>
                  <a:cubicBezTo>
                    <a:pt x="125" y="1"/>
                    <a:pt x="0" y="126"/>
                    <a:pt x="0" y="304"/>
                  </a:cubicBezTo>
                  <a:cubicBezTo>
                    <a:pt x="0" y="483"/>
                    <a:pt x="125" y="625"/>
                    <a:pt x="304" y="625"/>
                  </a:cubicBezTo>
                  <a:lnTo>
                    <a:pt x="732" y="625"/>
                  </a:lnTo>
                  <a:cubicBezTo>
                    <a:pt x="893" y="625"/>
                    <a:pt x="1035" y="483"/>
                    <a:pt x="1035" y="304"/>
                  </a:cubicBezTo>
                  <a:cubicBezTo>
                    <a:pt x="1035" y="126"/>
                    <a:pt x="893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2935947" y="1803908"/>
              <a:ext cx="84583" cy="18061"/>
            </a:xfrm>
            <a:custGeom>
              <a:rect b="b" l="l" r="r" t="t"/>
              <a:pathLst>
                <a:path extrusionOk="0" h="625" w="2927">
                  <a:moveTo>
                    <a:pt x="303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500"/>
                    <a:pt x="143" y="625"/>
                    <a:pt x="303" y="625"/>
                  </a:cubicBezTo>
                  <a:lnTo>
                    <a:pt x="2605" y="625"/>
                  </a:lnTo>
                  <a:cubicBezTo>
                    <a:pt x="2784" y="625"/>
                    <a:pt x="2926" y="500"/>
                    <a:pt x="2926" y="321"/>
                  </a:cubicBezTo>
                  <a:cubicBezTo>
                    <a:pt x="2926" y="143"/>
                    <a:pt x="2784" y="0"/>
                    <a:pt x="2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2935947" y="1846186"/>
              <a:ext cx="84583" cy="18061"/>
            </a:xfrm>
            <a:custGeom>
              <a:rect b="b" l="l" r="r" t="t"/>
              <a:pathLst>
                <a:path extrusionOk="0" h="625" w="2927">
                  <a:moveTo>
                    <a:pt x="303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500"/>
                    <a:pt x="143" y="625"/>
                    <a:pt x="303" y="625"/>
                  </a:cubicBezTo>
                  <a:lnTo>
                    <a:pt x="2605" y="625"/>
                  </a:lnTo>
                  <a:cubicBezTo>
                    <a:pt x="2784" y="625"/>
                    <a:pt x="2926" y="500"/>
                    <a:pt x="2926" y="321"/>
                  </a:cubicBezTo>
                  <a:cubicBezTo>
                    <a:pt x="2926" y="143"/>
                    <a:pt x="2784" y="0"/>
                    <a:pt x="2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2935947" y="1888464"/>
              <a:ext cx="84583" cy="18061"/>
            </a:xfrm>
            <a:custGeom>
              <a:rect b="b" l="l" r="r" t="t"/>
              <a:pathLst>
                <a:path extrusionOk="0" h="625" w="2927">
                  <a:moveTo>
                    <a:pt x="303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500"/>
                    <a:pt x="143" y="625"/>
                    <a:pt x="303" y="625"/>
                  </a:cubicBezTo>
                  <a:lnTo>
                    <a:pt x="2605" y="625"/>
                  </a:lnTo>
                  <a:cubicBezTo>
                    <a:pt x="2784" y="625"/>
                    <a:pt x="2926" y="500"/>
                    <a:pt x="2926" y="321"/>
                  </a:cubicBezTo>
                  <a:cubicBezTo>
                    <a:pt x="2926" y="143"/>
                    <a:pt x="2784" y="0"/>
                    <a:pt x="2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50"/>
          <p:cNvGrpSpPr/>
          <p:nvPr/>
        </p:nvGrpSpPr>
        <p:grpSpPr>
          <a:xfrm>
            <a:off x="1784358" y="4162302"/>
            <a:ext cx="344171" cy="345946"/>
            <a:chOff x="2080021" y="1676525"/>
            <a:chExt cx="307845" cy="309406"/>
          </a:xfrm>
        </p:grpSpPr>
        <p:sp>
          <p:nvSpPr>
            <p:cNvPr id="362" name="Google Shape;362;p50"/>
            <p:cNvSpPr/>
            <p:nvPr/>
          </p:nvSpPr>
          <p:spPr>
            <a:xfrm>
              <a:off x="2080021" y="1676525"/>
              <a:ext cx="307845" cy="309406"/>
            </a:xfrm>
            <a:custGeom>
              <a:rect b="b" l="l" r="r" t="t"/>
              <a:pathLst>
                <a:path extrusionOk="0" h="10707" w="10653">
                  <a:moveTo>
                    <a:pt x="8047" y="625"/>
                  </a:moveTo>
                  <a:lnTo>
                    <a:pt x="8047" y="2517"/>
                  </a:lnTo>
                  <a:lnTo>
                    <a:pt x="2605" y="2517"/>
                  </a:lnTo>
                  <a:lnTo>
                    <a:pt x="2605" y="625"/>
                  </a:lnTo>
                  <a:close/>
                  <a:moveTo>
                    <a:pt x="9296" y="2303"/>
                  </a:moveTo>
                  <a:lnTo>
                    <a:pt x="9885" y="3766"/>
                  </a:lnTo>
                  <a:lnTo>
                    <a:pt x="768" y="3766"/>
                  </a:lnTo>
                  <a:lnTo>
                    <a:pt x="1356" y="2303"/>
                  </a:lnTo>
                  <a:lnTo>
                    <a:pt x="1981" y="2303"/>
                  </a:lnTo>
                  <a:lnTo>
                    <a:pt x="1981" y="2820"/>
                  </a:lnTo>
                  <a:cubicBezTo>
                    <a:pt x="1981" y="2998"/>
                    <a:pt x="2124" y="3141"/>
                    <a:pt x="2302" y="3141"/>
                  </a:cubicBezTo>
                  <a:lnTo>
                    <a:pt x="8369" y="3141"/>
                  </a:lnTo>
                  <a:cubicBezTo>
                    <a:pt x="8529" y="3141"/>
                    <a:pt x="8672" y="2998"/>
                    <a:pt x="8672" y="2820"/>
                  </a:cubicBezTo>
                  <a:lnTo>
                    <a:pt x="8672" y="2303"/>
                  </a:lnTo>
                  <a:close/>
                  <a:moveTo>
                    <a:pt x="1999" y="4390"/>
                  </a:moveTo>
                  <a:lnTo>
                    <a:pt x="1999" y="4533"/>
                  </a:lnTo>
                  <a:cubicBezTo>
                    <a:pt x="1999" y="4915"/>
                    <a:pt x="1694" y="5230"/>
                    <a:pt x="1300" y="5230"/>
                  </a:cubicBezTo>
                  <a:cubicBezTo>
                    <a:pt x="1289" y="5230"/>
                    <a:pt x="1278" y="5229"/>
                    <a:pt x="1267" y="5229"/>
                  </a:cubicBezTo>
                  <a:cubicBezTo>
                    <a:pt x="910" y="5211"/>
                    <a:pt x="625" y="4890"/>
                    <a:pt x="625" y="4533"/>
                  </a:cubicBezTo>
                  <a:lnTo>
                    <a:pt x="625" y="4390"/>
                  </a:lnTo>
                  <a:close/>
                  <a:moveTo>
                    <a:pt x="4015" y="4390"/>
                  </a:moveTo>
                  <a:lnTo>
                    <a:pt x="4015" y="4533"/>
                  </a:lnTo>
                  <a:cubicBezTo>
                    <a:pt x="4015" y="4890"/>
                    <a:pt x="3729" y="5211"/>
                    <a:pt x="3373" y="5229"/>
                  </a:cubicBezTo>
                  <a:cubicBezTo>
                    <a:pt x="3362" y="5229"/>
                    <a:pt x="3351" y="5230"/>
                    <a:pt x="3340" y="5230"/>
                  </a:cubicBezTo>
                  <a:cubicBezTo>
                    <a:pt x="2944" y="5230"/>
                    <a:pt x="2623" y="4915"/>
                    <a:pt x="2623" y="4533"/>
                  </a:cubicBezTo>
                  <a:lnTo>
                    <a:pt x="2623" y="4390"/>
                  </a:lnTo>
                  <a:close/>
                  <a:moveTo>
                    <a:pt x="6013" y="4390"/>
                  </a:moveTo>
                  <a:lnTo>
                    <a:pt x="6013" y="4533"/>
                  </a:lnTo>
                  <a:cubicBezTo>
                    <a:pt x="6013" y="4890"/>
                    <a:pt x="5728" y="5211"/>
                    <a:pt x="5371" y="5229"/>
                  </a:cubicBezTo>
                  <a:cubicBezTo>
                    <a:pt x="5361" y="5229"/>
                    <a:pt x="5350" y="5230"/>
                    <a:pt x="5340" y="5230"/>
                  </a:cubicBezTo>
                  <a:cubicBezTo>
                    <a:pt x="4961" y="5230"/>
                    <a:pt x="4639" y="4915"/>
                    <a:pt x="4639" y="4533"/>
                  </a:cubicBezTo>
                  <a:lnTo>
                    <a:pt x="4639" y="4390"/>
                  </a:lnTo>
                  <a:close/>
                  <a:moveTo>
                    <a:pt x="8030" y="4390"/>
                  </a:moveTo>
                  <a:lnTo>
                    <a:pt x="8030" y="4533"/>
                  </a:lnTo>
                  <a:cubicBezTo>
                    <a:pt x="8030" y="4890"/>
                    <a:pt x="7744" y="5211"/>
                    <a:pt x="7387" y="5229"/>
                  </a:cubicBezTo>
                  <a:cubicBezTo>
                    <a:pt x="7376" y="5229"/>
                    <a:pt x="7365" y="5230"/>
                    <a:pt x="7355" y="5230"/>
                  </a:cubicBezTo>
                  <a:cubicBezTo>
                    <a:pt x="6959" y="5230"/>
                    <a:pt x="6638" y="4915"/>
                    <a:pt x="6638" y="4533"/>
                  </a:cubicBezTo>
                  <a:lnTo>
                    <a:pt x="6638" y="4390"/>
                  </a:lnTo>
                  <a:close/>
                  <a:moveTo>
                    <a:pt x="10028" y="4390"/>
                  </a:moveTo>
                  <a:lnTo>
                    <a:pt x="10028" y="4533"/>
                  </a:lnTo>
                  <a:cubicBezTo>
                    <a:pt x="10028" y="4915"/>
                    <a:pt x="9724" y="5230"/>
                    <a:pt x="9329" y="5230"/>
                  </a:cubicBezTo>
                  <a:cubicBezTo>
                    <a:pt x="9318" y="5230"/>
                    <a:pt x="9307" y="5229"/>
                    <a:pt x="9296" y="5229"/>
                  </a:cubicBezTo>
                  <a:cubicBezTo>
                    <a:pt x="8939" y="5211"/>
                    <a:pt x="8654" y="4890"/>
                    <a:pt x="8654" y="4533"/>
                  </a:cubicBezTo>
                  <a:lnTo>
                    <a:pt x="8654" y="4390"/>
                  </a:lnTo>
                  <a:close/>
                  <a:moveTo>
                    <a:pt x="4390" y="7156"/>
                  </a:moveTo>
                  <a:lnTo>
                    <a:pt x="4390" y="10082"/>
                  </a:lnTo>
                  <a:lnTo>
                    <a:pt x="2498" y="10082"/>
                  </a:lnTo>
                  <a:lnTo>
                    <a:pt x="2498" y="7156"/>
                  </a:lnTo>
                  <a:close/>
                  <a:moveTo>
                    <a:pt x="8333" y="5389"/>
                  </a:moveTo>
                  <a:cubicBezTo>
                    <a:pt x="8583" y="5675"/>
                    <a:pt x="8939" y="5853"/>
                    <a:pt x="9350" y="5853"/>
                  </a:cubicBezTo>
                  <a:lnTo>
                    <a:pt x="9403" y="5853"/>
                  </a:lnTo>
                  <a:lnTo>
                    <a:pt x="9403" y="10082"/>
                  </a:lnTo>
                  <a:lnTo>
                    <a:pt x="5014" y="10082"/>
                  </a:lnTo>
                  <a:lnTo>
                    <a:pt x="5014" y="6835"/>
                  </a:lnTo>
                  <a:cubicBezTo>
                    <a:pt x="5014" y="6656"/>
                    <a:pt x="4871" y="6531"/>
                    <a:pt x="4693" y="6531"/>
                  </a:cubicBezTo>
                  <a:lnTo>
                    <a:pt x="2195" y="6531"/>
                  </a:lnTo>
                  <a:cubicBezTo>
                    <a:pt x="2017" y="6531"/>
                    <a:pt x="1874" y="6656"/>
                    <a:pt x="1874" y="6835"/>
                  </a:cubicBezTo>
                  <a:lnTo>
                    <a:pt x="1874" y="10082"/>
                  </a:lnTo>
                  <a:lnTo>
                    <a:pt x="1249" y="10082"/>
                  </a:lnTo>
                  <a:lnTo>
                    <a:pt x="1249" y="5853"/>
                  </a:lnTo>
                  <a:lnTo>
                    <a:pt x="1321" y="5853"/>
                  </a:lnTo>
                  <a:cubicBezTo>
                    <a:pt x="1713" y="5853"/>
                    <a:pt x="2070" y="5675"/>
                    <a:pt x="2320" y="5389"/>
                  </a:cubicBezTo>
                  <a:cubicBezTo>
                    <a:pt x="2552" y="5675"/>
                    <a:pt x="2927" y="5853"/>
                    <a:pt x="3319" y="5853"/>
                  </a:cubicBezTo>
                  <a:cubicBezTo>
                    <a:pt x="3729" y="5853"/>
                    <a:pt x="4086" y="5675"/>
                    <a:pt x="4318" y="5389"/>
                  </a:cubicBezTo>
                  <a:cubicBezTo>
                    <a:pt x="4568" y="5675"/>
                    <a:pt x="4925" y="5853"/>
                    <a:pt x="5335" y="5853"/>
                  </a:cubicBezTo>
                  <a:cubicBezTo>
                    <a:pt x="5728" y="5853"/>
                    <a:pt x="6085" y="5675"/>
                    <a:pt x="6334" y="5389"/>
                  </a:cubicBezTo>
                  <a:cubicBezTo>
                    <a:pt x="6566" y="5675"/>
                    <a:pt x="6941" y="5853"/>
                    <a:pt x="7334" y="5853"/>
                  </a:cubicBezTo>
                  <a:cubicBezTo>
                    <a:pt x="7744" y="5853"/>
                    <a:pt x="8101" y="5675"/>
                    <a:pt x="8333" y="5389"/>
                  </a:cubicBezTo>
                  <a:close/>
                  <a:moveTo>
                    <a:pt x="2302" y="1"/>
                  </a:moveTo>
                  <a:cubicBezTo>
                    <a:pt x="2124" y="1"/>
                    <a:pt x="1981" y="144"/>
                    <a:pt x="1981" y="322"/>
                  </a:cubicBezTo>
                  <a:lnTo>
                    <a:pt x="1981" y="1678"/>
                  </a:lnTo>
                  <a:lnTo>
                    <a:pt x="1142" y="1678"/>
                  </a:lnTo>
                  <a:cubicBezTo>
                    <a:pt x="1017" y="1678"/>
                    <a:pt x="910" y="1750"/>
                    <a:pt x="857" y="1874"/>
                  </a:cubicBezTo>
                  <a:lnTo>
                    <a:pt x="18" y="3962"/>
                  </a:lnTo>
                  <a:cubicBezTo>
                    <a:pt x="0" y="3998"/>
                    <a:pt x="0" y="4033"/>
                    <a:pt x="0" y="4087"/>
                  </a:cubicBezTo>
                  <a:lnTo>
                    <a:pt x="0" y="4533"/>
                  </a:lnTo>
                  <a:cubicBezTo>
                    <a:pt x="0" y="5015"/>
                    <a:pt x="250" y="5425"/>
                    <a:pt x="625" y="5657"/>
                  </a:cubicBezTo>
                  <a:lnTo>
                    <a:pt x="625" y="10385"/>
                  </a:lnTo>
                  <a:cubicBezTo>
                    <a:pt x="625" y="10564"/>
                    <a:pt x="768" y="10707"/>
                    <a:pt x="946" y="10707"/>
                  </a:cubicBezTo>
                  <a:lnTo>
                    <a:pt x="9725" y="10707"/>
                  </a:lnTo>
                  <a:cubicBezTo>
                    <a:pt x="9885" y="10707"/>
                    <a:pt x="10028" y="10564"/>
                    <a:pt x="10028" y="10385"/>
                  </a:cubicBezTo>
                  <a:lnTo>
                    <a:pt x="10028" y="5657"/>
                  </a:lnTo>
                  <a:cubicBezTo>
                    <a:pt x="10403" y="5425"/>
                    <a:pt x="10652" y="5015"/>
                    <a:pt x="10652" y="4533"/>
                  </a:cubicBezTo>
                  <a:lnTo>
                    <a:pt x="10652" y="4087"/>
                  </a:lnTo>
                  <a:cubicBezTo>
                    <a:pt x="10652" y="4033"/>
                    <a:pt x="10652" y="3998"/>
                    <a:pt x="10635" y="3962"/>
                  </a:cubicBezTo>
                  <a:lnTo>
                    <a:pt x="9796" y="1874"/>
                  </a:lnTo>
                  <a:cubicBezTo>
                    <a:pt x="9760" y="1750"/>
                    <a:pt x="9635" y="1678"/>
                    <a:pt x="9510" y="1678"/>
                  </a:cubicBezTo>
                  <a:lnTo>
                    <a:pt x="8672" y="1678"/>
                  </a:lnTo>
                  <a:lnTo>
                    <a:pt x="8672" y="322"/>
                  </a:lnTo>
                  <a:cubicBezTo>
                    <a:pt x="8672" y="144"/>
                    <a:pt x="8529" y="1"/>
                    <a:pt x="8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0"/>
            <p:cNvSpPr/>
            <p:nvPr/>
          </p:nvSpPr>
          <p:spPr>
            <a:xfrm>
              <a:off x="2173853" y="1712619"/>
              <a:ext cx="120676" cy="18090"/>
            </a:xfrm>
            <a:custGeom>
              <a:rect b="b" l="l" r="r" t="t"/>
              <a:pathLst>
                <a:path extrusionOk="0" h="626" w="4176">
                  <a:moveTo>
                    <a:pt x="322" y="1"/>
                  </a:moveTo>
                  <a:cubicBezTo>
                    <a:pt x="143" y="1"/>
                    <a:pt x="1" y="144"/>
                    <a:pt x="1" y="322"/>
                  </a:cubicBezTo>
                  <a:cubicBezTo>
                    <a:pt x="1" y="501"/>
                    <a:pt x="143" y="625"/>
                    <a:pt x="322" y="625"/>
                  </a:cubicBezTo>
                  <a:lnTo>
                    <a:pt x="3873" y="625"/>
                  </a:lnTo>
                  <a:cubicBezTo>
                    <a:pt x="4033" y="625"/>
                    <a:pt x="4176" y="501"/>
                    <a:pt x="4176" y="322"/>
                  </a:cubicBezTo>
                  <a:cubicBezTo>
                    <a:pt x="4176" y="144"/>
                    <a:pt x="4033" y="1"/>
                    <a:pt x="3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0"/>
            <p:cNvSpPr/>
            <p:nvPr/>
          </p:nvSpPr>
          <p:spPr>
            <a:xfrm>
              <a:off x="2242948" y="1865259"/>
              <a:ext cx="90767" cy="72215"/>
            </a:xfrm>
            <a:custGeom>
              <a:rect b="b" l="l" r="r" t="t"/>
              <a:pathLst>
                <a:path extrusionOk="0" h="2499" w="3141">
                  <a:moveTo>
                    <a:pt x="2516" y="625"/>
                  </a:moveTo>
                  <a:lnTo>
                    <a:pt x="2516" y="1874"/>
                  </a:lnTo>
                  <a:lnTo>
                    <a:pt x="625" y="1874"/>
                  </a:lnTo>
                  <a:lnTo>
                    <a:pt x="625" y="625"/>
                  </a:lnTo>
                  <a:close/>
                  <a:moveTo>
                    <a:pt x="322" y="0"/>
                  </a:moveTo>
                  <a:cubicBezTo>
                    <a:pt x="143" y="0"/>
                    <a:pt x="1" y="143"/>
                    <a:pt x="1" y="304"/>
                  </a:cubicBezTo>
                  <a:lnTo>
                    <a:pt x="1" y="2195"/>
                  </a:lnTo>
                  <a:cubicBezTo>
                    <a:pt x="1" y="2356"/>
                    <a:pt x="143" y="2498"/>
                    <a:pt x="322" y="2498"/>
                  </a:cubicBezTo>
                  <a:lnTo>
                    <a:pt x="2820" y="2498"/>
                  </a:lnTo>
                  <a:cubicBezTo>
                    <a:pt x="2998" y="2498"/>
                    <a:pt x="3141" y="2356"/>
                    <a:pt x="3141" y="2195"/>
                  </a:cubicBezTo>
                  <a:lnTo>
                    <a:pt x="3141" y="304"/>
                  </a:lnTo>
                  <a:cubicBezTo>
                    <a:pt x="3141" y="143"/>
                    <a:pt x="2998" y="0"/>
                    <a:pt x="2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0"/>
            <p:cNvSpPr/>
            <p:nvPr/>
          </p:nvSpPr>
          <p:spPr>
            <a:xfrm>
              <a:off x="2176425" y="1907479"/>
              <a:ext cx="18090" cy="30025"/>
            </a:xfrm>
            <a:custGeom>
              <a:rect b="b" l="l" r="r" t="t"/>
              <a:pathLst>
                <a:path extrusionOk="0" h="1039" w="626">
                  <a:moveTo>
                    <a:pt x="317" y="1"/>
                  </a:moveTo>
                  <a:cubicBezTo>
                    <a:pt x="307" y="1"/>
                    <a:pt x="297" y="1"/>
                    <a:pt x="286" y="2"/>
                  </a:cubicBezTo>
                  <a:cubicBezTo>
                    <a:pt x="126" y="20"/>
                    <a:pt x="1" y="163"/>
                    <a:pt x="1" y="324"/>
                  </a:cubicBezTo>
                  <a:lnTo>
                    <a:pt x="1" y="716"/>
                  </a:lnTo>
                  <a:cubicBezTo>
                    <a:pt x="1" y="877"/>
                    <a:pt x="126" y="1019"/>
                    <a:pt x="286" y="1037"/>
                  </a:cubicBezTo>
                  <a:cubicBezTo>
                    <a:pt x="297" y="1038"/>
                    <a:pt x="307" y="1039"/>
                    <a:pt x="317" y="1039"/>
                  </a:cubicBezTo>
                  <a:cubicBezTo>
                    <a:pt x="483" y="1039"/>
                    <a:pt x="625" y="902"/>
                    <a:pt x="625" y="734"/>
                  </a:cubicBezTo>
                  <a:lnTo>
                    <a:pt x="625" y="306"/>
                  </a:lnTo>
                  <a:cubicBezTo>
                    <a:pt x="625" y="137"/>
                    <a:pt x="483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1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 flipH="1">
            <a:off x="170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1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1"/>
          <p:cNvPicPr preferRelativeResize="0"/>
          <p:nvPr/>
        </p:nvPicPr>
        <p:blipFill rotWithShape="1">
          <a:blip r:embed="rId4">
            <a:alphaModFix/>
          </a:blip>
          <a:srcRect b="-5432" l="25918" r="9074" t="7900"/>
          <a:stretch/>
        </p:blipFill>
        <p:spPr>
          <a:xfrm>
            <a:off x="-1847765" y="-172950"/>
            <a:ext cx="5641800" cy="56418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73" name="Google Shape;373;p51"/>
          <p:cNvGrpSpPr/>
          <p:nvPr/>
        </p:nvGrpSpPr>
        <p:grpSpPr>
          <a:xfrm>
            <a:off x="5518771" y="2851275"/>
            <a:ext cx="387600" cy="387600"/>
            <a:chOff x="3892013" y="3947325"/>
            <a:chExt cx="387600" cy="387600"/>
          </a:xfrm>
        </p:grpSpPr>
        <p:sp>
          <p:nvSpPr>
            <p:cNvPr id="374" name="Google Shape;374;p51"/>
            <p:cNvSpPr/>
            <p:nvPr/>
          </p:nvSpPr>
          <p:spPr>
            <a:xfrm>
              <a:off x="3892013" y="3947325"/>
              <a:ext cx="387600" cy="387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5" name="Google Shape;375;p51"/>
            <p:cNvGrpSpPr/>
            <p:nvPr/>
          </p:nvGrpSpPr>
          <p:grpSpPr>
            <a:xfrm>
              <a:off x="3984658" y="4039957"/>
              <a:ext cx="202339" cy="202323"/>
              <a:chOff x="935197" y="1793977"/>
              <a:chExt cx="256451" cy="256430"/>
            </a:xfrm>
          </p:grpSpPr>
          <p:sp>
            <p:nvSpPr>
              <p:cNvPr id="376" name="Google Shape;376;p51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rect b="b" l="l" r="r" t="t"/>
                <a:pathLst>
                  <a:path extrusionOk="0" h="12287" w="12288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51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rect b="b" l="l" r="r" t="t"/>
                <a:pathLst>
                  <a:path extrusionOk="0" h="5585" w="5588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8" name="Google Shape;378;p51"/>
          <p:cNvGrpSpPr/>
          <p:nvPr/>
        </p:nvGrpSpPr>
        <p:grpSpPr>
          <a:xfrm>
            <a:off x="6832938" y="2851275"/>
            <a:ext cx="387600" cy="387600"/>
            <a:chOff x="3892013" y="3375150"/>
            <a:chExt cx="387600" cy="387600"/>
          </a:xfrm>
        </p:grpSpPr>
        <p:sp>
          <p:nvSpPr>
            <p:cNvPr id="379" name="Google Shape;379;p51"/>
            <p:cNvSpPr/>
            <p:nvPr/>
          </p:nvSpPr>
          <p:spPr>
            <a:xfrm>
              <a:off x="3892013" y="3375150"/>
              <a:ext cx="387600" cy="387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3986269" y="3455460"/>
              <a:ext cx="199011" cy="226983"/>
            </a:xfrm>
            <a:custGeom>
              <a:rect b="b" l="l" r="r" t="t"/>
              <a:pathLst>
                <a:path extrusionOk="0" h="148841" w="130928">
                  <a:moveTo>
                    <a:pt x="70184" y="0"/>
                  </a:moveTo>
                  <a:cubicBezTo>
                    <a:pt x="67749" y="0"/>
                    <a:pt x="65781" y="1968"/>
                    <a:pt x="65781" y="4370"/>
                  </a:cubicBezTo>
                  <a:lnTo>
                    <a:pt x="65781" y="100105"/>
                  </a:lnTo>
                  <a:cubicBezTo>
                    <a:pt x="65781" y="106844"/>
                    <a:pt x="61744" y="112915"/>
                    <a:pt x="55507" y="115483"/>
                  </a:cubicBezTo>
                  <a:cubicBezTo>
                    <a:pt x="53445" y="116348"/>
                    <a:pt x="51279" y="116767"/>
                    <a:pt x="49132" y="116767"/>
                  </a:cubicBezTo>
                  <a:cubicBezTo>
                    <a:pt x="44819" y="116767"/>
                    <a:pt x="40578" y="115076"/>
                    <a:pt x="37394" y="111914"/>
                  </a:cubicBezTo>
                  <a:cubicBezTo>
                    <a:pt x="32624" y="107177"/>
                    <a:pt x="31156" y="100039"/>
                    <a:pt x="33691" y="93801"/>
                  </a:cubicBezTo>
                  <a:cubicBezTo>
                    <a:pt x="36260" y="87563"/>
                    <a:pt x="42297" y="83493"/>
                    <a:pt x="49035" y="83460"/>
                  </a:cubicBezTo>
                  <a:cubicBezTo>
                    <a:pt x="51437" y="83460"/>
                    <a:pt x="53405" y="81492"/>
                    <a:pt x="53405" y="79090"/>
                  </a:cubicBezTo>
                  <a:lnTo>
                    <a:pt x="53405" y="55740"/>
                  </a:lnTo>
                  <a:cubicBezTo>
                    <a:pt x="53405" y="53305"/>
                    <a:pt x="51437" y="51370"/>
                    <a:pt x="49035" y="51370"/>
                  </a:cubicBezTo>
                  <a:cubicBezTo>
                    <a:pt x="21983" y="51370"/>
                    <a:pt x="0" y="73253"/>
                    <a:pt x="0" y="100105"/>
                  </a:cubicBezTo>
                  <a:cubicBezTo>
                    <a:pt x="0" y="126991"/>
                    <a:pt x="21949" y="148840"/>
                    <a:pt x="49002" y="148840"/>
                  </a:cubicBezTo>
                  <a:cubicBezTo>
                    <a:pt x="76021" y="148840"/>
                    <a:pt x="98037" y="126991"/>
                    <a:pt x="98037" y="100105"/>
                  </a:cubicBezTo>
                  <a:lnTo>
                    <a:pt x="98037" y="57742"/>
                  </a:lnTo>
                  <a:cubicBezTo>
                    <a:pt x="106751" y="62347"/>
                    <a:pt x="116484" y="64780"/>
                    <a:pt x="126356" y="64780"/>
                  </a:cubicBezTo>
                  <a:cubicBezTo>
                    <a:pt x="126423" y="64780"/>
                    <a:pt x="126490" y="64780"/>
                    <a:pt x="126557" y="64780"/>
                  </a:cubicBezTo>
                  <a:cubicBezTo>
                    <a:pt x="128959" y="64780"/>
                    <a:pt x="130927" y="62812"/>
                    <a:pt x="130927" y="60410"/>
                  </a:cubicBezTo>
                  <a:lnTo>
                    <a:pt x="130927" y="37094"/>
                  </a:lnTo>
                  <a:cubicBezTo>
                    <a:pt x="130927" y="34658"/>
                    <a:pt x="128959" y="32724"/>
                    <a:pt x="126557" y="32724"/>
                  </a:cubicBezTo>
                  <a:cubicBezTo>
                    <a:pt x="110813" y="32724"/>
                    <a:pt x="98037" y="19981"/>
                    <a:pt x="98037" y="4370"/>
                  </a:cubicBezTo>
                  <a:cubicBezTo>
                    <a:pt x="98037" y="1968"/>
                    <a:pt x="96069" y="0"/>
                    <a:pt x="9366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51"/>
          <p:cNvGrpSpPr/>
          <p:nvPr/>
        </p:nvGrpSpPr>
        <p:grpSpPr>
          <a:xfrm>
            <a:off x="6175854" y="2851275"/>
            <a:ext cx="387600" cy="387600"/>
            <a:chOff x="3892013" y="3302875"/>
            <a:chExt cx="387600" cy="387600"/>
          </a:xfrm>
        </p:grpSpPr>
        <p:sp>
          <p:nvSpPr>
            <p:cNvPr id="382" name="Google Shape;382;p51"/>
            <p:cNvSpPr/>
            <p:nvPr/>
          </p:nvSpPr>
          <p:spPr>
            <a:xfrm>
              <a:off x="3892013" y="3302875"/>
              <a:ext cx="387600" cy="387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3" name="Google Shape;383;p51"/>
            <p:cNvGrpSpPr/>
            <p:nvPr/>
          </p:nvGrpSpPr>
          <p:grpSpPr>
            <a:xfrm>
              <a:off x="3976614" y="3403114"/>
              <a:ext cx="218397" cy="187123"/>
              <a:chOff x="5067052" y="3370980"/>
              <a:chExt cx="218397" cy="187123"/>
            </a:xfrm>
          </p:grpSpPr>
          <p:sp>
            <p:nvSpPr>
              <p:cNvPr id="384" name="Google Shape;384;p51"/>
              <p:cNvSpPr/>
              <p:nvPr/>
            </p:nvSpPr>
            <p:spPr>
              <a:xfrm>
                <a:off x="5082965" y="3440764"/>
                <a:ext cx="39375" cy="116945"/>
              </a:xfrm>
              <a:custGeom>
                <a:rect b="b" l="l" r="r" t="t"/>
                <a:pathLst>
                  <a:path extrusionOk="0" h="4461" w="1502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51"/>
              <p:cNvSpPr/>
              <p:nvPr/>
            </p:nvSpPr>
            <p:spPr>
              <a:xfrm>
                <a:off x="5067052" y="3370980"/>
                <a:ext cx="55287" cy="47475"/>
              </a:xfrm>
              <a:custGeom>
                <a:rect b="b" l="l" r="r" t="t"/>
                <a:pathLst>
                  <a:path extrusionOk="0" h="1811" w="2109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51"/>
              <p:cNvSpPr/>
              <p:nvPr/>
            </p:nvSpPr>
            <p:spPr>
              <a:xfrm>
                <a:off x="5160535" y="3440738"/>
                <a:ext cx="124914" cy="117365"/>
              </a:xfrm>
              <a:custGeom>
                <a:rect b="b" l="l" r="r" t="t"/>
                <a:pathLst>
                  <a:path extrusionOk="0" h="4477" w="4765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7" name="Google Shape;387;p51"/>
          <p:cNvGrpSpPr/>
          <p:nvPr/>
        </p:nvGrpSpPr>
        <p:grpSpPr>
          <a:xfrm>
            <a:off x="4861688" y="2851275"/>
            <a:ext cx="387600" cy="387600"/>
            <a:chOff x="3932900" y="3523350"/>
            <a:chExt cx="387600" cy="387600"/>
          </a:xfrm>
        </p:grpSpPr>
        <p:sp>
          <p:nvSpPr>
            <p:cNvPr id="388" name="Google Shape;388;p51"/>
            <p:cNvSpPr/>
            <p:nvPr/>
          </p:nvSpPr>
          <p:spPr>
            <a:xfrm>
              <a:off x="3932900" y="3523350"/>
              <a:ext cx="387600" cy="387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4029607" y="3577318"/>
              <a:ext cx="194175" cy="279662"/>
            </a:xfrm>
            <a:custGeom>
              <a:rect b="b" l="l" r="r" t="t"/>
              <a:pathLst>
                <a:path extrusionOk="0" h="10668" w="7407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51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johnathan.overton83@gmail.com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</a:t>
            </a:r>
            <a:r>
              <a:rPr lang="en"/>
              <a:t>website</a:t>
            </a:r>
            <a:r>
              <a:rPr lang="en"/>
              <a:t>.com</a:t>
            </a:r>
            <a:endParaRPr/>
          </a:p>
        </p:txBody>
      </p:sp>
      <p:sp>
        <p:nvSpPr>
          <p:cNvPr id="391" name="Google Shape;391;p51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>
                <a:solidFill>
                  <a:schemeClr val="lt1"/>
                </a:solidFill>
              </a:rPr>
              <a:t>you!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92" name="Google Shape;392;p51"/>
          <p:cNvCxnSpPr/>
          <p:nvPr/>
        </p:nvCxnSpPr>
        <p:spPr>
          <a:xfrm>
            <a:off x="3899175" y="3595350"/>
            <a:ext cx="428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51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51"/>
          <p:cNvSpPr txBox="1"/>
          <p:nvPr/>
        </p:nvSpPr>
        <p:spPr>
          <a:xfrm>
            <a:off x="6402550" y="4850200"/>
            <a:ext cx="2753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6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b="1" lang="en" sz="6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6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7"/>
          <p:cNvPicPr preferRelativeResize="0"/>
          <p:nvPr/>
        </p:nvPicPr>
        <p:blipFill rotWithShape="1">
          <a:blip r:embed="rId3">
            <a:alphaModFix/>
          </a:blip>
          <a:srcRect b="7840" l="0" r="0" t="7849"/>
          <a:stretch/>
        </p:blipFill>
        <p:spPr>
          <a:xfrm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4">
            <a:alphaModFix/>
          </a:blip>
          <a:srcRect b="0" l="10869" r="26661" t="0"/>
          <a:stretch/>
        </p:blipFill>
        <p:spPr>
          <a:xfrm>
            <a:off x="4328300" y="0"/>
            <a:ext cx="48157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 txBox="1"/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</a:t>
            </a: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37"/>
          <p:cNvSpPr txBox="1"/>
          <p:nvPr>
            <p:ph idx="2" type="title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28" name="Google Shape;228;p37"/>
          <p:cNvCxnSpPr/>
          <p:nvPr/>
        </p:nvCxnSpPr>
        <p:spPr>
          <a:xfrm>
            <a:off x="524500" y="10132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b="21565" l="0" r="0" t="40889"/>
          <a:stretch/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>
            <p:ph idx="1" type="subTitle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With rising populations, Aphelion realizes that Real Estate is becoming an increasingly </a:t>
            </a:r>
            <a:r>
              <a:rPr lang="en"/>
              <a:t>competitive industry. Our goal is to leverage existing financial technologies in order to outpace our competitors in locating and acquiring the greatest Real Estate Investments for our clients.</a:t>
            </a:r>
            <a:endParaRPr/>
          </a:p>
        </p:txBody>
      </p:sp>
      <p:sp>
        <p:nvSpPr>
          <p:cNvPr id="236" name="Google Shape;236;p38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4">
            <a:alphaModFix/>
          </a:blip>
          <a:srcRect b="0" l="0" r="0" t="14980"/>
          <a:stretch/>
        </p:blipFill>
        <p:spPr>
          <a:xfrm>
            <a:off x="5101312" y="0"/>
            <a:ext cx="403799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8"/>
          <p:cNvCxnSpPr/>
          <p:nvPr/>
        </p:nvCxnSpPr>
        <p:spPr>
          <a:xfrm>
            <a:off x="527375" y="1193050"/>
            <a:ext cx="0" cy="29430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b="4794" l="39360" r="-507" t="43651"/>
          <a:stretch/>
        </p:blipFill>
        <p:spPr>
          <a:xfrm flipH="1"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idx="1" type="subTitle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/>
              <a:t>Can Pandas be leveraged, using an API, to provide up-to-date Real Estate data for a designated area?</a:t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/>
              <a:t>Can that data be restructured to offer insights into the best probabilistic Real Estate Opportunities?</a:t>
            </a:r>
            <a:endParaRPr/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n"/>
              <a:t>Having identified a property(s) can an API provide comparable properties so as to readily identify price advantages?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6" name="Google Shape;246;p39"/>
          <p:cNvSpPr txBox="1"/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 rotWithShape="1">
          <a:blip r:embed="rId4">
            <a:alphaModFix/>
          </a:blip>
          <a:srcRect b="-19953" l="42154" r="680" t="34278"/>
          <a:stretch/>
        </p:blipFill>
        <p:spPr>
          <a:xfrm flipH="1">
            <a:off x="-1571650" y="5395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8" name="Google Shape;248;p39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15387" l="0" r="0" t="437"/>
          <a:stretch/>
        </p:blipFill>
        <p:spPr>
          <a:xfrm>
            <a:off x="-25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4">
            <a:alphaModFix/>
          </a:blip>
          <a:srcRect b="0" l="1550" r="31622" t="0"/>
          <a:stretch/>
        </p:blipFill>
        <p:spPr>
          <a:xfrm>
            <a:off x="5038700" y="-227945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—Ryan Serhant</a:t>
            </a:r>
            <a:endParaRPr/>
          </a:p>
        </p:txBody>
      </p:sp>
      <p:sp>
        <p:nvSpPr>
          <p:cNvPr id="257" name="Google Shape;257;p40"/>
          <p:cNvSpPr txBox="1"/>
          <p:nvPr>
            <p:ph idx="1" type="subTitle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“You will be amazed at how you can predict the future with your confidence</a:t>
            </a:r>
            <a:r>
              <a:rPr lang="en"/>
              <a:t>.</a:t>
            </a:r>
            <a:r>
              <a:rPr lang="en"/>
              <a:t>”</a:t>
            </a:r>
            <a:endParaRPr/>
          </a:p>
        </p:txBody>
      </p:sp>
      <p:sp>
        <p:nvSpPr>
          <p:cNvPr id="258" name="Google Shape;258;p40"/>
          <p:cNvSpPr/>
          <p:nvPr/>
        </p:nvSpPr>
        <p:spPr>
          <a:xfrm>
            <a:off x="4048800" y="-90350"/>
            <a:ext cx="10401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40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1"/>
          <p:cNvPicPr preferRelativeResize="0"/>
          <p:nvPr/>
        </p:nvPicPr>
        <p:blipFill rotWithShape="1">
          <a:blip r:embed="rId3">
            <a:alphaModFix/>
          </a:blip>
          <a:srcRect b="7734" l="0" r="0" t="7734"/>
          <a:stretch/>
        </p:blipFill>
        <p:spPr>
          <a:xfrm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1"/>
          <p:cNvSpPr txBox="1"/>
          <p:nvPr>
            <p:ph idx="1" type="subTitle"/>
          </p:nvPr>
        </p:nvSpPr>
        <p:spPr>
          <a:xfrm>
            <a:off x="31394" y="1287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267" name="Google Shape;267;p41"/>
          <p:cNvSpPr txBox="1"/>
          <p:nvPr>
            <p:ph idx="3" type="subTitle"/>
          </p:nvPr>
        </p:nvSpPr>
        <p:spPr>
          <a:xfrm>
            <a:off x="-6473" y="2000775"/>
            <a:ext cx="30819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Install Realty Mole 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Target an opportunity area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Pull and restructure data from opportunity area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Compare comparable properties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</a:t>
            </a:r>
            <a:r>
              <a:rPr lang="en"/>
              <a:t>visualizations</a:t>
            </a:r>
            <a:r>
              <a:rPr lang="en"/>
              <a:t> for simplification in storytelling</a:t>
            </a:r>
            <a:endParaRPr/>
          </a:p>
        </p:txBody>
      </p:sp>
      <p:cxnSp>
        <p:nvCxnSpPr>
          <p:cNvPr id="268" name="Google Shape;268;p41"/>
          <p:cNvCxnSpPr/>
          <p:nvPr/>
        </p:nvCxnSpPr>
        <p:spPr>
          <a:xfrm>
            <a:off x="-6475" y="1626175"/>
            <a:ext cx="2933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9" name="Google Shape;269;p41"/>
          <p:cNvPicPr preferRelativeResize="0"/>
          <p:nvPr/>
        </p:nvPicPr>
        <p:blipFill rotWithShape="1">
          <a:blip r:embed="rId4">
            <a:alphaModFix/>
          </a:blip>
          <a:srcRect b="0" l="27151" r="35044" t="0"/>
          <a:stretch/>
        </p:blipFill>
        <p:spPr>
          <a:xfrm>
            <a:off x="3109927" y="0"/>
            <a:ext cx="2922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354" l="0" r="0" t="15335"/>
          <a:stretch/>
        </p:blipFill>
        <p:spPr>
          <a:xfrm flipH="1"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2"/>
          <p:cNvPicPr preferRelativeResize="0"/>
          <p:nvPr/>
        </p:nvPicPr>
        <p:blipFill rotWithShape="1">
          <a:blip r:embed="rId4">
            <a:alphaModFix/>
          </a:blip>
          <a:srcRect b="-24559" l="11882" r="21397" t="24560"/>
          <a:stretch/>
        </p:blipFill>
        <p:spPr>
          <a:xfrm flipH="1">
            <a:off x="-1971700" y="5395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7" name="Google Shape;277;p42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</a:t>
            </a:r>
            <a:r>
              <a:rPr lang="en">
                <a:solidFill>
                  <a:schemeClr val="lt1"/>
                </a:solidFill>
              </a:rPr>
              <a:t>arket</a:t>
            </a:r>
            <a:r>
              <a:rPr lang="en"/>
              <a:t> analysis</a:t>
            </a:r>
            <a:endParaRPr/>
          </a:p>
        </p:txBody>
      </p:sp>
      <p:sp>
        <p:nvSpPr>
          <p:cNvPr id="278" name="Google Shape;278;p42"/>
          <p:cNvSpPr txBox="1"/>
          <p:nvPr>
            <p:ph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79" name="Google Shape;279;p42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280" name="Google Shape;280;p4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4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2296050" y="506150"/>
            <a:ext cx="4551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Austin, TX Raw Listings</a:t>
            </a:r>
            <a:endParaRPr/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838" y="1037275"/>
            <a:ext cx="4930325" cy="3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Listings Price/PPSF Comparison</a:t>
            </a:r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075" y="1179675"/>
            <a:ext cx="4727851" cy="3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perty Investment Business Plan by Slidesgo">
  <a:themeElements>
    <a:clrScheme name="Simple Light">
      <a:dk1>
        <a:srgbClr val="212121"/>
      </a:dk1>
      <a:lt1>
        <a:srgbClr val="FFFFFF"/>
      </a:lt1>
      <a:dk2>
        <a:srgbClr val="F1B234"/>
      </a:dk2>
      <a:lt2>
        <a:srgbClr val="F8CC74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